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3004800" cy="9753600"/>
  <p:notesSz cx="6858000" cy="9144000"/>
  <p:defaultTextStyle>
    <a:lvl1pPr algn="ctr" defTabSz="584200">
      <a:defRPr sz="3600">
        <a:latin typeface="Helvetica Light"/>
        <a:ea typeface="Helvetica Light"/>
        <a:cs typeface="Helvetica Light"/>
        <a:sym typeface="Helvetica Light"/>
      </a:defRPr>
    </a:lvl1pPr>
    <a:lvl2pPr algn="ctr" defTabSz="584200">
      <a:defRPr sz="3600">
        <a:latin typeface="Helvetica Light"/>
        <a:ea typeface="Helvetica Light"/>
        <a:cs typeface="Helvetica Light"/>
        <a:sym typeface="Helvetica Light"/>
      </a:defRPr>
    </a:lvl2pPr>
    <a:lvl3pPr algn="ctr" defTabSz="584200">
      <a:defRPr sz="3600">
        <a:latin typeface="Helvetica Light"/>
        <a:ea typeface="Helvetica Light"/>
        <a:cs typeface="Helvetica Light"/>
        <a:sym typeface="Helvetica Light"/>
      </a:defRPr>
    </a:lvl3pPr>
    <a:lvl4pPr algn="ctr" defTabSz="584200">
      <a:defRPr sz="3600">
        <a:latin typeface="Helvetica Light"/>
        <a:ea typeface="Helvetica Light"/>
        <a:cs typeface="Helvetica Light"/>
        <a:sym typeface="Helvetica Light"/>
      </a:defRPr>
    </a:lvl4pPr>
    <a:lvl5pPr algn="ctr" defTabSz="584200">
      <a:defRPr sz="3600">
        <a:latin typeface="Helvetica Light"/>
        <a:ea typeface="Helvetica Light"/>
        <a:cs typeface="Helvetica Light"/>
        <a:sym typeface="Helvetica Light"/>
      </a:defRPr>
    </a:lvl5pPr>
    <a:lvl6pPr algn="ctr" defTabSz="584200">
      <a:defRPr sz="3600">
        <a:latin typeface="Helvetica Light"/>
        <a:ea typeface="Helvetica Light"/>
        <a:cs typeface="Helvetica Light"/>
        <a:sym typeface="Helvetica Light"/>
      </a:defRPr>
    </a:lvl6pPr>
    <a:lvl7pPr algn="ctr" defTabSz="584200">
      <a:defRPr sz="3600">
        <a:latin typeface="Helvetica Light"/>
        <a:ea typeface="Helvetica Light"/>
        <a:cs typeface="Helvetica Light"/>
        <a:sym typeface="Helvetica Light"/>
      </a:defRPr>
    </a:lvl7pPr>
    <a:lvl8pPr algn="ctr" defTabSz="584200">
      <a:defRPr sz="3600">
        <a:latin typeface="Helvetica Light"/>
        <a:ea typeface="Helvetica Light"/>
        <a:cs typeface="Helvetica Light"/>
        <a:sym typeface="Helvetica Light"/>
      </a:defRPr>
    </a:lvl8pPr>
    <a:lvl9pPr algn="ctr" defTabSz="584200">
      <a:defRPr sz="3600">
        <a:latin typeface="Helvetica Light"/>
        <a:ea typeface="Helvetica Light"/>
        <a:cs typeface="Helvetica Light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D2E9"/>
          </a:solidFill>
        </a:fill>
      </a:tcStyle>
    </a:wholeTbl>
    <a:band2H>
      <a:tcTxStyle/>
      <a:tcStyle>
        <a:tcBdr/>
        <a:fill>
          <a:solidFill>
            <a:srgbClr val="E6EAF4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65C1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65C1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65C1"/>
          </a:solidFill>
        </a:fill>
      </a:tcStyle>
    </a:firstRow>
  </a:tblStyle>
  <a:tblStyle styleId="{C7B018BB-80A7-4F77-B60F-C8B233D01FF8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CDACA"/>
          </a:solidFill>
        </a:fill>
      </a:tcStyle>
    </a:wholeTbl>
    <a:band2H>
      <a:tcTxStyle/>
      <a:tcStyle>
        <a:tcBdr/>
        <a:fill>
          <a:solidFill>
            <a:srgbClr val="E7EDE7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308B16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308B16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308B16"/>
          </a:solidFill>
        </a:fill>
      </a:tcStyle>
    </a:firstRow>
  </a:tblStyle>
  <a:tblStyle styleId="{EEE7283C-3CF3-47DC-8721-378D4A62B228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0CEE9"/>
          </a:solidFill>
        </a:fill>
      </a:tcStyle>
    </a:wholeTbl>
    <a:band2H>
      <a:tcTxStyle/>
      <a:tcStyle>
        <a:tcBdr/>
        <a:fill>
          <a:solidFill>
            <a:srgbClr val="E9E8F4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747C1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747C1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747C1"/>
          </a:solidFill>
        </a:fill>
      </a:tcStyle>
    </a:firstRow>
  </a:tblStyle>
  <a:tblStyle styleId="{CF821DB8-F4EB-4A41-A1BA-3FCAFE7338EE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65C1"/>
          </a:solidFill>
        </a:fill>
      </a:tcStyle>
    </a:firstCol>
    <a:lastRow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65C1"/>
          </a:solidFill>
        </a:fill>
      </a:tcStyle>
    </a:firstRow>
  </a:tblStyle>
  <a:tblStyle styleId="{33BA23B1-9221-436E-865A-0063620EA4FD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508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254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-1216" y="-112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038077690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270000" y="0"/>
            <a:ext cx="10464800" cy="49403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270000" y="5029200"/>
            <a:ext cx="10464800" cy="3568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1270000" y="6667500"/>
            <a:ext cx="10464800" cy="1524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1270000" y="8191500"/>
            <a:ext cx="10464800" cy="156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952500" y="0"/>
            <a:ext cx="5334000" cy="4622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952500" y="4762500"/>
            <a:ext cx="5334000" cy="4991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xfrm>
            <a:off x="952500" y="0"/>
            <a:ext cx="11099800" cy="2667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952500" y="2452955"/>
            <a:ext cx="5334000" cy="656219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214044"/>
            <a:ext cx="11099800" cy="2238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452955"/>
            <a:ext cx="11099800" cy="65621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xmlns:p14="http://schemas.microsoft.com/office/powerpoint/2010/main" spd="med"/>
  <p:txStyles>
    <p:titleStyle>
      <a:lvl1pPr algn="ctr" defTabSz="584200">
        <a:defRPr sz="8000">
          <a:solidFill>
            <a:srgbClr val="FFFFFF"/>
          </a:solidFill>
          <a:latin typeface="Helvetica Light"/>
          <a:ea typeface="Helvetica Light"/>
          <a:cs typeface="Helvetica Light"/>
          <a:sym typeface="Helvetica Light"/>
        </a:defRPr>
      </a:lvl1pPr>
      <a:lvl2pPr algn="ctr" defTabSz="584200">
        <a:defRPr sz="8000">
          <a:solidFill>
            <a:srgbClr val="FFFFFF"/>
          </a:solidFill>
          <a:latin typeface="Helvetica Light"/>
          <a:ea typeface="Helvetica Light"/>
          <a:cs typeface="Helvetica Light"/>
          <a:sym typeface="Helvetica Light"/>
        </a:defRPr>
      </a:lvl2pPr>
      <a:lvl3pPr algn="ctr" defTabSz="584200">
        <a:defRPr sz="8000">
          <a:solidFill>
            <a:srgbClr val="FFFFFF"/>
          </a:solidFill>
          <a:latin typeface="Helvetica Light"/>
          <a:ea typeface="Helvetica Light"/>
          <a:cs typeface="Helvetica Light"/>
          <a:sym typeface="Helvetica Light"/>
        </a:defRPr>
      </a:lvl3pPr>
      <a:lvl4pPr algn="ctr" defTabSz="584200">
        <a:defRPr sz="8000">
          <a:solidFill>
            <a:srgbClr val="FFFFFF"/>
          </a:solidFill>
          <a:latin typeface="Helvetica Light"/>
          <a:ea typeface="Helvetica Light"/>
          <a:cs typeface="Helvetica Light"/>
          <a:sym typeface="Helvetica Light"/>
        </a:defRPr>
      </a:lvl4pPr>
      <a:lvl5pPr algn="ctr" defTabSz="584200">
        <a:defRPr sz="8000">
          <a:solidFill>
            <a:srgbClr val="FFFFFF"/>
          </a:solidFill>
          <a:latin typeface="Helvetica Light"/>
          <a:ea typeface="Helvetica Light"/>
          <a:cs typeface="Helvetica Light"/>
          <a:sym typeface="Helvetica Light"/>
        </a:defRPr>
      </a:lvl5pPr>
      <a:lvl6pPr algn="ctr" defTabSz="584200">
        <a:defRPr sz="8000">
          <a:solidFill>
            <a:srgbClr val="FFFFFF"/>
          </a:solidFill>
          <a:latin typeface="Helvetica Light"/>
          <a:ea typeface="Helvetica Light"/>
          <a:cs typeface="Helvetica Light"/>
          <a:sym typeface="Helvetica Light"/>
        </a:defRPr>
      </a:lvl6pPr>
      <a:lvl7pPr algn="ctr" defTabSz="584200">
        <a:defRPr sz="8000">
          <a:solidFill>
            <a:srgbClr val="FFFFFF"/>
          </a:solidFill>
          <a:latin typeface="Helvetica Light"/>
          <a:ea typeface="Helvetica Light"/>
          <a:cs typeface="Helvetica Light"/>
          <a:sym typeface="Helvetica Light"/>
        </a:defRPr>
      </a:lvl7pPr>
      <a:lvl8pPr algn="ctr" defTabSz="584200">
        <a:defRPr sz="8000">
          <a:solidFill>
            <a:srgbClr val="FFFFFF"/>
          </a:solidFill>
          <a:latin typeface="Helvetica Light"/>
          <a:ea typeface="Helvetica Light"/>
          <a:cs typeface="Helvetica Light"/>
          <a:sym typeface="Helvetica Light"/>
        </a:defRPr>
      </a:lvl8pPr>
      <a:lvl9pPr algn="ctr" defTabSz="584200">
        <a:defRPr sz="8000">
          <a:solidFill>
            <a:srgbClr val="FFFFFF"/>
          </a:solidFill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Helvetica Light"/>
          <a:ea typeface="Helvetica Light"/>
          <a:cs typeface="Helvetica Light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Helvetica Light"/>
          <a:ea typeface="Helvetica Light"/>
          <a:cs typeface="Helvetica Light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Helvetica Light"/>
          <a:ea typeface="Helvetica Light"/>
          <a:cs typeface="Helvetica Light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Helvetica Light"/>
          <a:ea typeface="Helvetica Light"/>
          <a:cs typeface="Helvetica Light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Helvetica Light"/>
          <a:ea typeface="Helvetica Light"/>
          <a:cs typeface="Helvetica Light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Helvetica Light"/>
          <a:ea typeface="Helvetica Light"/>
          <a:cs typeface="Helvetica Light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Helvetica Light"/>
          <a:ea typeface="Helvetica Light"/>
          <a:cs typeface="Helvetica Light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Helvetica Light"/>
          <a:ea typeface="Helvetica Light"/>
          <a:cs typeface="Helvetica Light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5" Type="http://schemas.openxmlformats.org/officeDocument/2006/relationships/image" Target="../media/image16.jpeg"/><Relationship Id="rId6" Type="http://schemas.openxmlformats.org/officeDocument/2006/relationships/image" Target="../media/image17.png"/><Relationship Id="rId7" Type="http://schemas.openxmlformats.org/officeDocument/2006/relationships/image" Target="../media/image18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2.png"/>
          <p:cNvPicPr/>
          <p:nvPr/>
        </p:nvPicPr>
        <p:blipFill>
          <a:blip r:embed="rId2">
            <a:alphaModFix amt="48101"/>
            <a:extLst/>
          </a:blip>
          <a:stretch>
            <a:fillRect/>
          </a:stretch>
        </p:blipFill>
        <p:spPr>
          <a:xfrm>
            <a:off x="0" y="1450563"/>
            <a:ext cx="13004800" cy="6852473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/>
        </p:nvSpPr>
        <p:spPr>
          <a:xfrm>
            <a:off x="5699770" y="5848348"/>
            <a:ext cx="5888864" cy="1257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40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Erin Nicole Poindexter</a:t>
            </a:r>
          </a:p>
          <a:p>
            <a:pPr lvl="0">
              <a:defRPr sz="1800"/>
            </a:pPr>
            <a:r>
              <a:rPr sz="3600" i="1">
                <a:solidFill>
                  <a:srgbClr val="FFFFFF"/>
                </a:solidFill>
              </a:rPr>
              <a:t>a life history through place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/>
        </p:nvSpPr>
        <p:spPr>
          <a:xfrm>
            <a:off x="1222888" y="2171700"/>
            <a:ext cx="10559024" cy="541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 defTabSz="457200">
              <a:defRPr sz="1800"/>
            </a:pPr>
            <a:r>
              <a:rPr sz="32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With art education and human development in mind, I aim to draw your eyes and ears to a few key concepts:</a:t>
            </a:r>
          </a:p>
          <a:p>
            <a:pPr lvl="0" algn="l" defTabSz="457200">
              <a:defRPr sz="1800"/>
            </a:pPr>
            <a:endParaRPr sz="32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marL="203198" lvl="0" indent="-203198" algn="l" defTabSz="457200">
              <a:buClr>
                <a:srgbClr val="FFFFFF"/>
              </a:buClr>
              <a:buSzPct val="100000"/>
              <a:buFont typeface="Helvetica"/>
              <a:buChar char="•"/>
              <a:defRPr sz="1800"/>
            </a:pPr>
            <a:r>
              <a: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attention, exploration and connection to your environment</a:t>
            </a:r>
          </a:p>
          <a:p>
            <a:pPr marL="114298" lvl="0" indent="-114298" algn="l" defTabSz="457200">
              <a:buClr>
                <a:srgbClr val="FFFFFF"/>
              </a:buClr>
              <a:buSzPct val="100000"/>
              <a:buFont typeface="Helvetica"/>
              <a:buChar char="•"/>
              <a:defRPr sz="1800"/>
            </a:pPr>
            <a:endParaRPr sz="32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marL="203198" lvl="0" indent="-203198" algn="l" defTabSz="457200">
              <a:buClr>
                <a:srgbClr val="FFFFFF"/>
              </a:buClr>
              <a:buSzPct val="100000"/>
              <a:buFont typeface="Helvetica"/>
              <a:buChar char="•"/>
              <a:defRPr sz="1800"/>
            </a:pPr>
            <a:r>
              <a: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the importance of being a “maker” and building confidence in your abilities</a:t>
            </a:r>
          </a:p>
          <a:p>
            <a:pPr lvl="0" algn="l" defTabSz="457200">
              <a:defRPr sz="1800"/>
            </a:pPr>
            <a:endParaRPr sz="3200">
              <a:solidFill>
                <a:srgbClr val="FFFFFF"/>
              </a:solidFill>
              <a:latin typeface="+mn-lt"/>
              <a:ea typeface="+mn-ea"/>
              <a:cs typeface="+mn-cs"/>
              <a:sym typeface="Helvetica"/>
            </a:endParaRPr>
          </a:p>
          <a:p>
            <a:pPr marL="203198" lvl="0" indent="-203198" algn="l" defTabSz="457200">
              <a:buClr>
                <a:srgbClr val="FFFFFF"/>
              </a:buClr>
              <a:buSzPct val="100000"/>
              <a:buFont typeface="Helvetica"/>
              <a:buChar char="•"/>
              <a:defRPr sz="1800"/>
            </a:pPr>
            <a:r>
              <a: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investment in your community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age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2637"/>
            <a:ext cx="13004802" cy="6852473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Shape 38"/>
          <p:cNvSpPr/>
          <p:nvPr/>
        </p:nvSpPr>
        <p:spPr>
          <a:xfrm>
            <a:off x="246047" y="7704666"/>
            <a:ext cx="11866330" cy="106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Connection to ones environment can be achieved with careful attention and playful exploration.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1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690" y="44042"/>
            <a:ext cx="7527461" cy="9753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41" name="image2.jpe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53122" y="-14365"/>
            <a:ext cx="5485545" cy="4114160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Shape 42"/>
          <p:cNvSpPr/>
          <p:nvPr/>
        </p:nvSpPr>
        <p:spPr>
          <a:xfrm>
            <a:off x="7901237" y="4703233"/>
            <a:ext cx="3476003" cy="251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 defTabSz="457200">
              <a:defRPr sz="1800"/>
            </a:pPr>
            <a:r>
              <a: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The practice of </a:t>
            </a:r>
            <a:r>
              <a:rPr sz="32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making</a:t>
            </a:r>
            <a:r>
              <a: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 builds </a:t>
            </a:r>
            <a:r>
              <a:rPr sz="3200" i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confidence</a:t>
            </a:r>
            <a:r>
              <a: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 in your abilities and </a:t>
            </a:r>
            <a:r>
              <a:rPr sz="3200" i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care</a:t>
            </a:r>
            <a:r>
              <a: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rPr>
              <a:t> to form.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age3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7" y="-4754"/>
            <a:ext cx="10143042" cy="8009192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/>
        </p:nvSpPr>
        <p:spPr>
          <a:xfrm>
            <a:off x="349961" y="8159749"/>
            <a:ext cx="944441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Erin, Justin, and Grandmother painting, 1991</a:t>
            </a:r>
          </a:p>
        </p:txBody>
      </p:sp>
      <p:sp>
        <p:nvSpPr>
          <p:cNvPr id="46" name="Shape 46"/>
          <p:cNvSpPr/>
          <p:nvPr/>
        </p:nvSpPr>
        <p:spPr>
          <a:xfrm>
            <a:off x="10185399" y="8017933"/>
            <a:ext cx="2837791" cy="1751610"/>
          </a:xfrm>
          <a:prstGeom prst="rect">
            <a:avLst/>
          </a:prstGeom>
          <a:solidFill>
            <a:srgbClr val="34030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image4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15" y="-7001"/>
            <a:ext cx="7315202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Shape 49"/>
          <p:cNvSpPr/>
          <p:nvPr/>
        </p:nvSpPr>
        <p:spPr>
          <a:xfrm>
            <a:off x="7869287" y="3453748"/>
            <a:ext cx="4416126" cy="283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Art is a language. My environment and the people in it are a resource for inspiration.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06533" y="-2"/>
            <a:ext cx="7315201" cy="9753602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Shape 52"/>
          <p:cNvSpPr/>
          <p:nvPr/>
        </p:nvSpPr>
        <p:spPr>
          <a:xfrm>
            <a:off x="535236" y="3810000"/>
            <a:ext cx="4574215" cy="254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 i="1">
                <a:solidFill>
                  <a:srgbClr val="FFFFFF"/>
                </a:solidFill>
              </a:defRPr>
            </a:lvl1pPr>
          </a:lstStyle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2000" i="1">
                <a:solidFill>
                  <a:srgbClr val="FFFFFF"/>
                </a:solidFill>
              </a:rPr>
              <a:t>“Marcus and I walked the 8 blocks from Daisy-A-Day, past Washington Park where we once witnessed the bittersweet burial of a family dog.  Hidden among the trees in silent participation, we mouthed the words as they sang ‘Amazing Grace’ in unison.” (excerpt “Untitled” 2012)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image5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33949" y="816348"/>
            <a:ext cx="10736901" cy="8120905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Shape 55"/>
          <p:cNvSpPr/>
          <p:nvPr/>
        </p:nvSpPr>
        <p:spPr>
          <a:xfrm>
            <a:off x="3060055" y="8964083"/>
            <a:ext cx="688469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i="1">
                <a:solidFill>
                  <a:srgbClr val="FFFFFF"/>
                </a:solidFill>
              </a:defRPr>
            </a:lvl1pPr>
          </a:lstStyle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3600" i="1">
                <a:solidFill>
                  <a:srgbClr val="FFFFFF"/>
                </a:solidFill>
              </a:rPr>
              <a:t>The Old Man and The Sea, 2010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image6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92796" y="729353"/>
            <a:ext cx="5398142" cy="8023961"/>
          </a:xfrm>
          <a:prstGeom prst="rect">
            <a:avLst/>
          </a:prstGeom>
          <a:ln w="12700">
            <a:miter lim="400000"/>
          </a:ln>
        </p:spPr>
      </p:pic>
      <p:sp>
        <p:nvSpPr>
          <p:cNvPr id="58" name="Shape 58"/>
          <p:cNvSpPr/>
          <p:nvPr/>
        </p:nvSpPr>
        <p:spPr>
          <a:xfrm>
            <a:off x="4285970" y="8964083"/>
            <a:ext cx="559094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600" i="1">
                <a:solidFill>
                  <a:srgbClr val="FFFFFF"/>
                </a:solidFill>
              </a:rPr>
              <a:t>Edie and Fran</a:t>
            </a:r>
            <a:r>
              <a:rPr sz="3600">
                <a:solidFill>
                  <a:srgbClr val="FFFFFF"/>
                </a:solidFill>
              </a:rPr>
              <a:t>, 2011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image7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47816" y="0"/>
            <a:ext cx="9709168" cy="8572631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/>
        </p:nvSpPr>
        <p:spPr>
          <a:xfrm>
            <a:off x="4125102" y="8972549"/>
            <a:ext cx="579169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Album cover, 2010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image8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999065"/>
            <a:ext cx="13004802" cy="7315202"/>
          </a:xfrm>
          <a:prstGeom prst="rect">
            <a:avLst/>
          </a:prstGeom>
          <a:ln w="12700">
            <a:miter lim="400000"/>
          </a:ln>
        </p:spPr>
      </p:pic>
      <p:sp>
        <p:nvSpPr>
          <p:cNvPr id="64" name="Shape 64"/>
          <p:cNvSpPr/>
          <p:nvPr/>
        </p:nvSpPr>
        <p:spPr>
          <a:xfrm>
            <a:off x="3926004" y="8807449"/>
            <a:ext cx="5152792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Chris Watford Bassoon Logo, 2014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9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1162" y="519575"/>
            <a:ext cx="4408839" cy="5878451"/>
          </a:xfrm>
          <a:prstGeom prst="rect">
            <a:avLst/>
          </a:prstGeom>
          <a:ln w="12700">
            <a:miter lim="400000"/>
          </a:ln>
        </p:spPr>
      </p:pic>
      <p:pic>
        <p:nvPicPr>
          <p:cNvPr id="67" name="image10.jpe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09839" y="0"/>
            <a:ext cx="7315202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Shape 68"/>
          <p:cNvSpPr/>
          <p:nvPr/>
        </p:nvSpPr>
        <p:spPr>
          <a:xfrm>
            <a:off x="687636" y="6669616"/>
            <a:ext cx="4295892" cy="267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400" i="1">
                <a:solidFill>
                  <a:srgbClr val="FFFFFF"/>
                </a:solidFill>
              </a:defRPr>
            </a:lvl1pPr>
          </a:lstStyle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2400" i="1">
                <a:solidFill>
                  <a:srgbClr val="FFFFFF"/>
                </a:solidFill>
              </a:rPr>
              <a:t>Carl the Sheep, the purveyor of sleep, he infiltrates your dreams with black magic.  Call him when you’re wandering, endlessly pondering, and he’ll carry you out into the deep.  2015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image4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13069" y="4465301"/>
            <a:ext cx="4044373" cy="539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71" name="image11.jpe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15962" y="7905022"/>
            <a:ext cx="2189700" cy="2189699"/>
          </a:xfrm>
          <a:prstGeom prst="rect">
            <a:avLst/>
          </a:prstGeom>
          <a:ln w="12700">
            <a:miter lim="400000"/>
          </a:ln>
        </p:spPr>
      </p:pic>
      <p:pic>
        <p:nvPicPr>
          <p:cNvPr id="72" name="image12.jpe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48496" y="7886466"/>
            <a:ext cx="2189699" cy="2919598"/>
          </a:xfrm>
          <a:prstGeom prst="rect">
            <a:avLst/>
          </a:prstGeom>
          <a:ln w="12700">
            <a:miter lim="400000"/>
          </a:ln>
        </p:spPr>
      </p:pic>
      <p:pic>
        <p:nvPicPr>
          <p:cNvPr id="73" name="image13.jpe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794769" y="28268"/>
            <a:ext cx="6927749" cy="5195813"/>
          </a:xfrm>
          <a:prstGeom prst="rect">
            <a:avLst/>
          </a:prstGeom>
          <a:ln w="12700">
            <a:miter lim="400000"/>
          </a:ln>
        </p:spPr>
      </p:pic>
      <p:pic>
        <p:nvPicPr>
          <p:cNvPr id="74" name="image5.pn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611105" y="5215032"/>
            <a:ext cx="3418922" cy="4558561"/>
          </a:xfrm>
          <a:prstGeom prst="rect">
            <a:avLst/>
          </a:prstGeom>
          <a:ln w="12700">
            <a:miter lim="400000"/>
          </a:ln>
        </p:spPr>
      </p:pic>
      <p:pic>
        <p:nvPicPr>
          <p:cNvPr id="75" name="image14.jpeg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-33868" y="0"/>
            <a:ext cx="6927751" cy="5195812"/>
          </a:xfrm>
          <a:prstGeom prst="rect">
            <a:avLst/>
          </a:prstGeom>
          <a:ln w="12700">
            <a:miter lim="400000"/>
          </a:ln>
        </p:spPr>
      </p:pic>
      <p:sp>
        <p:nvSpPr>
          <p:cNvPr id="76" name="Shape 76"/>
          <p:cNvSpPr/>
          <p:nvPr/>
        </p:nvSpPr>
        <p:spPr>
          <a:xfrm>
            <a:off x="-25400" y="7882466"/>
            <a:ext cx="1270000" cy="1903878"/>
          </a:xfrm>
          <a:prstGeom prst="rect">
            <a:avLst/>
          </a:prstGeom>
          <a:solidFill>
            <a:srgbClr val="34030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7" name="Shape 77"/>
          <p:cNvSpPr/>
          <p:nvPr/>
        </p:nvSpPr>
        <p:spPr>
          <a:xfrm>
            <a:off x="416703" y="5944239"/>
            <a:ext cx="4808966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Investment in the community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image2.png"/>
          <p:cNvPicPr/>
          <p:nvPr/>
        </p:nvPicPr>
        <p:blipFill>
          <a:blip r:embed="rId2">
            <a:alphaModFix amt="38289"/>
            <a:extLst/>
          </a:blip>
          <a:stretch>
            <a:fillRect/>
          </a:stretch>
        </p:blipFill>
        <p:spPr>
          <a:xfrm>
            <a:off x="0" y="1450563"/>
            <a:ext cx="13004800" cy="6852473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Shape 80"/>
          <p:cNvSpPr/>
          <p:nvPr/>
        </p:nvSpPr>
        <p:spPr>
          <a:xfrm>
            <a:off x="2364995" y="3314700"/>
            <a:ext cx="8274809" cy="312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I am studying art-based inquiry rooted in an understanding of “place” because I want to find out how this methodology can increase student attentiveness, curiosity and investment in their environment; in order to help my reader understand why this system of learning should exist in current educational practices.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000000"/>
      </a:lt1>
      <a:dk2>
        <a:srgbClr val="A7A7A7"/>
      </a:dk2>
      <a:lt2>
        <a:srgbClr val="535353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0065C1"/>
          </a:solidFill>
          <a:prstDash val="solid"/>
          <a:bevel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65C1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0065C1"/>
          </a:solidFill>
          <a:prstDash val="solid"/>
          <a:bevel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65C1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290</Words>
  <Application>Microsoft Macintosh PowerPoint</Application>
  <PresentationFormat>Custom</PresentationFormat>
  <Paragraphs>21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Default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Microsoft Office User</cp:lastModifiedBy>
  <cp:revision>1</cp:revision>
  <dcterms:modified xsi:type="dcterms:W3CDTF">2015-11-30T04:13:56Z</dcterms:modified>
</cp:coreProperties>
</file>